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9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E2E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E2E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68312"/>
            <a:ext cx="2659062" cy="5318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00" y="5894387"/>
            <a:ext cx="709295" cy="0"/>
          </a:xfrm>
          <a:custGeom>
            <a:avLst/>
            <a:gdLst/>
            <a:ahLst/>
            <a:cxnLst/>
            <a:rect l="l" t="t" r="r" b="b"/>
            <a:pathLst>
              <a:path w="709294">
                <a:moveTo>
                  <a:pt x="0" y="0"/>
                </a:moveTo>
                <a:lnTo>
                  <a:pt x="709251" y="0"/>
                </a:lnTo>
              </a:path>
            </a:pathLst>
          </a:custGeom>
          <a:ln w="31733">
            <a:solidFill>
              <a:srgbClr val="E693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E2E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398" y="6335712"/>
            <a:ext cx="1619791" cy="3217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40" y="294132"/>
            <a:ext cx="5633719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E2E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354" y="1575917"/>
            <a:ext cx="7781290" cy="38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Diversity.org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acultydiversity.org/joi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FacultyDiversity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5991859"/>
            <a:ext cx="1713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www.FacultyDiversity.org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5223" y="2243835"/>
            <a:ext cx="58140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7695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Overview </a:t>
            </a:r>
            <a:r>
              <a:rPr sz="4000" dirty="0">
                <a:solidFill>
                  <a:srgbClr val="FFFFFF"/>
                </a:solidFill>
              </a:rPr>
              <a:t>of </a:t>
            </a:r>
            <a:r>
              <a:rPr sz="4000" spc="-5" dirty="0">
                <a:solidFill>
                  <a:srgbClr val="FFFFFF"/>
                </a:solidFill>
              </a:rPr>
              <a:t>NCFDD 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Institutional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Membership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1076706"/>
            <a:ext cx="62560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HOW </a:t>
            </a:r>
            <a:r>
              <a:rPr sz="1400" b="1" spc="-5" dirty="0">
                <a:latin typeface="Times New Roman"/>
                <a:cs typeface="Times New Roman"/>
              </a:rPr>
              <a:t>TO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CLAIM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YOUR INSTITUTIONAL </a:t>
            </a:r>
            <a:r>
              <a:rPr sz="1400" b="1" dirty="0">
                <a:latin typeface="Times New Roman"/>
                <a:cs typeface="Times New Roman"/>
              </a:rPr>
              <a:t>MEMBERSHIP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10600"/>
              </a:lnSpc>
              <a:spcBef>
                <a:spcPts val="5"/>
              </a:spcBef>
            </a:pP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sz="1300" b="1" u="heavy" spc="1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300" b="1" spc="-5" dirty="0">
                <a:solidFill>
                  <a:srgbClr val="EC7C30"/>
                </a:solidFill>
                <a:latin typeface="Times New Roman"/>
                <a:cs typeface="Times New Roman"/>
              </a:rPr>
              <a:t>:</a:t>
            </a:r>
            <a:r>
              <a:rPr sz="1300" b="1" spc="5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Go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to</a:t>
            </a:r>
            <a:r>
              <a:rPr sz="1300" b="1" spc="10" dirty="0">
                <a:latin typeface="Times New Roman"/>
                <a:cs typeface="Times New Roman"/>
              </a:rPr>
              <a:t> </a:t>
            </a:r>
            <a:r>
              <a:rPr sz="13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https://www.facultydiversity.org/join</a:t>
            </a:r>
            <a:r>
              <a:rPr sz="1300" b="1" spc="-5" dirty="0">
                <a:latin typeface="Times New Roman"/>
                <a:cs typeface="Times New Roman"/>
              </a:rPr>
              <a:t>.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Then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select</a:t>
            </a:r>
            <a:r>
              <a:rPr sz="1300" b="1" spc="5" dirty="0">
                <a:latin typeface="Times New Roman"/>
                <a:cs typeface="Times New Roman"/>
              </a:rPr>
              <a:t> your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institution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from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the </a:t>
            </a:r>
            <a:r>
              <a:rPr sz="1300" b="1" spc="-31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drop-down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menu</a:t>
            </a:r>
            <a:r>
              <a:rPr sz="1300" b="1" dirty="0">
                <a:latin typeface="Times New Roman"/>
                <a:cs typeface="Times New Roman"/>
              </a:rPr>
              <a:t> and click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“Continue.”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17" y="4690998"/>
            <a:ext cx="53320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Step 2</a:t>
            </a:r>
            <a:r>
              <a:rPr sz="1300" b="1" spc="-5" dirty="0">
                <a:solidFill>
                  <a:srgbClr val="EC7C30"/>
                </a:solidFill>
                <a:latin typeface="Times New Roman"/>
                <a:cs typeface="Times New Roman"/>
              </a:rPr>
              <a:t>:</a:t>
            </a:r>
            <a:r>
              <a:rPr sz="1300" b="1" spc="-1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On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the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institution’s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landing </a:t>
            </a:r>
            <a:r>
              <a:rPr sz="1300" b="1" dirty="0">
                <a:latin typeface="Times New Roman"/>
                <a:cs typeface="Times New Roman"/>
              </a:rPr>
              <a:t>page, click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“Activate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My Membership.”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817" y="7832407"/>
            <a:ext cx="6247765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sz="1300" b="1" u="heavy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300" b="1" spc="-5" dirty="0">
                <a:solidFill>
                  <a:srgbClr val="EC7C30"/>
                </a:solidFill>
                <a:latin typeface="Times New Roman"/>
                <a:cs typeface="Times New Roman"/>
              </a:rPr>
              <a:t>:</a:t>
            </a:r>
            <a:r>
              <a:rPr sz="1300" b="1" spc="-1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Complete</a:t>
            </a:r>
            <a:r>
              <a:rPr sz="1300" b="1" dirty="0">
                <a:latin typeface="Times New Roman"/>
                <a:cs typeface="Times New Roman"/>
              </a:rPr>
              <a:t> a brief</a:t>
            </a:r>
            <a:r>
              <a:rPr sz="1300" b="1" spc="3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registration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form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using your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institution</a:t>
            </a:r>
            <a:r>
              <a:rPr sz="13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email</a:t>
            </a:r>
            <a:r>
              <a:rPr sz="13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address.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sz="1300" b="1" u="heavy" spc="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u="heavy" spc="-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300" b="1" spc="-5" dirty="0">
                <a:solidFill>
                  <a:srgbClr val="EC7C30"/>
                </a:solidFill>
                <a:latin typeface="Times New Roman"/>
                <a:cs typeface="Times New Roman"/>
              </a:rPr>
              <a:t>: </a:t>
            </a:r>
            <a:r>
              <a:rPr sz="1300" b="1" spc="-5" dirty="0">
                <a:latin typeface="Times New Roman"/>
                <a:cs typeface="Times New Roman"/>
              </a:rPr>
              <a:t>Open</a:t>
            </a:r>
            <a:r>
              <a:rPr sz="1300" b="1" spc="1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your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institution</a:t>
            </a:r>
            <a:r>
              <a:rPr sz="1300" b="1" spc="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email.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Click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“Activate</a:t>
            </a:r>
            <a:r>
              <a:rPr sz="1300" b="1" spc="1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Account”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in</a:t>
            </a:r>
            <a:r>
              <a:rPr sz="1300" b="1" spc="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the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confirmation</a:t>
            </a:r>
            <a:r>
              <a:rPr sz="1300" b="1" spc="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email.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9989" y="476376"/>
            <a:ext cx="2388547" cy="3547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53807" y="2076450"/>
            <a:ext cx="4806950" cy="2473960"/>
            <a:chOff x="1253807" y="2076450"/>
            <a:chExt cx="4806950" cy="24739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3807" y="2076450"/>
              <a:ext cx="4806696" cy="24737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33341" y="3607308"/>
              <a:ext cx="289560" cy="298450"/>
            </a:xfrm>
            <a:custGeom>
              <a:avLst/>
              <a:gdLst/>
              <a:ahLst/>
              <a:cxnLst/>
              <a:rect l="l" t="t" r="r" b="b"/>
              <a:pathLst>
                <a:path w="289560" h="298450">
                  <a:moveTo>
                    <a:pt x="191897" y="0"/>
                  </a:moveTo>
                  <a:lnTo>
                    <a:pt x="84200" y="128524"/>
                  </a:lnTo>
                  <a:lnTo>
                    <a:pt x="0" y="58038"/>
                  </a:lnTo>
                  <a:lnTo>
                    <a:pt x="25400" y="297941"/>
                  </a:lnTo>
                  <a:lnTo>
                    <a:pt x="265938" y="280669"/>
                  </a:lnTo>
                  <a:lnTo>
                    <a:pt x="181737" y="210184"/>
                  </a:lnTo>
                  <a:lnTo>
                    <a:pt x="289306" y="81661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3341" y="3607308"/>
              <a:ext cx="289560" cy="298450"/>
            </a:xfrm>
            <a:custGeom>
              <a:avLst/>
              <a:gdLst/>
              <a:ahLst/>
              <a:cxnLst/>
              <a:rect l="l" t="t" r="r" b="b"/>
              <a:pathLst>
                <a:path w="289560" h="298450">
                  <a:moveTo>
                    <a:pt x="289306" y="81661"/>
                  </a:moveTo>
                  <a:lnTo>
                    <a:pt x="181737" y="210184"/>
                  </a:lnTo>
                  <a:lnTo>
                    <a:pt x="265938" y="280669"/>
                  </a:lnTo>
                  <a:lnTo>
                    <a:pt x="25400" y="297941"/>
                  </a:lnTo>
                  <a:lnTo>
                    <a:pt x="0" y="58038"/>
                  </a:lnTo>
                  <a:lnTo>
                    <a:pt x="84200" y="128524"/>
                  </a:lnTo>
                  <a:lnTo>
                    <a:pt x="191897" y="0"/>
                  </a:lnTo>
                  <a:lnTo>
                    <a:pt x="289306" y="8166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43014" y="5083175"/>
            <a:ext cx="4831715" cy="2744470"/>
            <a:chOff x="1243014" y="5083175"/>
            <a:chExt cx="4831715" cy="274447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014" y="5083175"/>
              <a:ext cx="4831522" cy="27439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3030" y="5990208"/>
              <a:ext cx="1301750" cy="22669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29385" y="6069710"/>
            <a:ext cx="1110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9470" y="6857618"/>
            <a:ext cx="1219200" cy="167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370"/>
              </a:spcBef>
            </a:pPr>
            <a:r>
              <a:rPr sz="500" dirty="0">
                <a:solidFill>
                  <a:srgbClr val="7E7E7E"/>
                </a:solidFill>
                <a:latin typeface="Calibri"/>
                <a:cs typeface="Calibri"/>
              </a:rPr>
              <a:t>Primary</a:t>
            </a:r>
            <a:r>
              <a:rPr sz="5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7E7E7E"/>
                </a:solidFill>
                <a:latin typeface="Calibri"/>
                <a:cs typeface="Calibri"/>
              </a:rPr>
              <a:t>Account</a:t>
            </a:r>
            <a:r>
              <a:rPr sz="5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7E7E7E"/>
                </a:solidFill>
                <a:latin typeface="Calibri"/>
                <a:cs typeface="Calibri"/>
              </a:rPr>
              <a:t>Holder’s</a:t>
            </a:r>
            <a:r>
              <a:rPr sz="5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7E7E7E"/>
                </a:solidFill>
                <a:latin typeface="Calibri"/>
                <a:cs typeface="Calibri"/>
              </a:rPr>
              <a:t>Name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3595" y="7197979"/>
            <a:ext cx="1235075" cy="172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953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390"/>
              </a:spcBef>
            </a:pPr>
            <a:r>
              <a:rPr sz="500" dirty="0">
                <a:solidFill>
                  <a:srgbClr val="7E7E7E"/>
                </a:solidFill>
                <a:latin typeface="Calibri"/>
                <a:cs typeface="Calibri"/>
              </a:rPr>
              <a:t>Primary </a:t>
            </a:r>
            <a:r>
              <a:rPr sz="500" spc="-5" dirty="0">
                <a:solidFill>
                  <a:srgbClr val="7E7E7E"/>
                </a:solidFill>
                <a:latin typeface="Calibri"/>
                <a:cs typeface="Calibri"/>
              </a:rPr>
              <a:t>Account</a:t>
            </a:r>
            <a:r>
              <a:rPr sz="5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7E7E7E"/>
                </a:solidFill>
                <a:latin typeface="Calibri"/>
                <a:cs typeface="Calibri"/>
              </a:rPr>
              <a:t>Holder’s</a:t>
            </a:r>
            <a:r>
              <a:rPr sz="5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E7E7E"/>
                </a:solidFill>
                <a:latin typeface="Calibri"/>
                <a:cs typeface="Calibri"/>
              </a:rPr>
              <a:t>Email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71745" y="6354698"/>
            <a:ext cx="383540" cy="378460"/>
            <a:chOff x="5071745" y="6354698"/>
            <a:chExt cx="383540" cy="378460"/>
          </a:xfrm>
        </p:grpSpPr>
        <p:sp>
          <p:nvSpPr>
            <p:cNvPr id="17" name="object 17"/>
            <p:cNvSpPr/>
            <p:nvPr/>
          </p:nvSpPr>
          <p:spPr>
            <a:xfrm>
              <a:off x="5078095" y="6361048"/>
              <a:ext cx="370840" cy="365760"/>
            </a:xfrm>
            <a:custGeom>
              <a:avLst/>
              <a:gdLst/>
              <a:ahLst/>
              <a:cxnLst/>
              <a:rect l="l" t="t" r="r" b="b"/>
              <a:pathLst>
                <a:path w="370839" h="365759">
                  <a:moveTo>
                    <a:pt x="185419" y="0"/>
                  </a:moveTo>
                  <a:lnTo>
                    <a:pt x="136142" y="6535"/>
                  </a:lnTo>
                  <a:lnTo>
                    <a:pt x="91853" y="24976"/>
                  </a:lnTo>
                  <a:lnTo>
                    <a:pt x="54324" y="53578"/>
                  </a:lnTo>
                  <a:lnTo>
                    <a:pt x="25324" y="90593"/>
                  </a:lnTo>
                  <a:lnTo>
                    <a:pt x="6626" y="134276"/>
                  </a:lnTo>
                  <a:lnTo>
                    <a:pt x="0" y="182880"/>
                  </a:lnTo>
                  <a:lnTo>
                    <a:pt x="6626" y="231483"/>
                  </a:lnTo>
                  <a:lnTo>
                    <a:pt x="25324" y="275166"/>
                  </a:lnTo>
                  <a:lnTo>
                    <a:pt x="54324" y="312181"/>
                  </a:lnTo>
                  <a:lnTo>
                    <a:pt x="91853" y="340783"/>
                  </a:lnTo>
                  <a:lnTo>
                    <a:pt x="136142" y="359224"/>
                  </a:lnTo>
                  <a:lnTo>
                    <a:pt x="185419" y="365759"/>
                  </a:lnTo>
                  <a:lnTo>
                    <a:pt x="234697" y="359224"/>
                  </a:lnTo>
                  <a:lnTo>
                    <a:pt x="278986" y="340783"/>
                  </a:lnTo>
                  <a:lnTo>
                    <a:pt x="316515" y="312181"/>
                  </a:lnTo>
                  <a:lnTo>
                    <a:pt x="345515" y="275166"/>
                  </a:lnTo>
                  <a:lnTo>
                    <a:pt x="364213" y="231483"/>
                  </a:lnTo>
                  <a:lnTo>
                    <a:pt x="370839" y="182880"/>
                  </a:lnTo>
                  <a:lnTo>
                    <a:pt x="364213" y="134276"/>
                  </a:lnTo>
                  <a:lnTo>
                    <a:pt x="345515" y="90593"/>
                  </a:lnTo>
                  <a:lnTo>
                    <a:pt x="316515" y="53578"/>
                  </a:lnTo>
                  <a:lnTo>
                    <a:pt x="278986" y="24976"/>
                  </a:lnTo>
                  <a:lnTo>
                    <a:pt x="234697" y="6535"/>
                  </a:lnTo>
                  <a:lnTo>
                    <a:pt x="185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8095" y="6361048"/>
              <a:ext cx="370840" cy="365760"/>
            </a:xfrm>
            <a:custGeom>
              <a:avLst/>
              <a:gdLst/>
              <a:ahLst/>
              <a:cxnLst/>
              <a:rect l="l" t="t" r="r" b="b"/>
              <a:pathLst>
                <a:path w="370839" h="365759">
                  <a:moveTo>
                    <a:pt x="0" y="182880"/>
                  </a:moveTo>
                  <a:lnTo>
                    <a:pt x="6626" y="134276"/>
                  </a:lnTo>
                  <a:lnTo>
                    <a:pt x="25324" y="90593"/>
                  </a:lnTo>
                  <a:lnTo>
                    <a:pt x="54324" y="53578"/>
                  </a:lnTo>
                  <a:lnTo>
                    <a:pt x="91853" y="24976"/>
                  </a:lnTo>
                  <a:lnTo>
                    <a:pt x="136142" y="6535"/>
                  </a:lnTo>
                  <a:lnTo>
                    <a:pt x="185419" y="0"/>
                  </a:lnTo>
                  <a:lnTo>
                    <a:pt x="234697" y="6535"/>
                  </a:lnTo>
                  <a:lnTo>
                    <a:pt x="278986" y="24976"/>
                  </a:lnTo>
                  <a:lnTo>
                    <a:pt x="316515" y="53578"/>
                  </a:lnTo>
                  <a:lnTo>
                    <a:pt x="345515" y="90593"/>
                  </a:lnTo>
                  <a:lnTo>
                    <a:pt x="364213" y="134276"/>
                  </a:lnTo>
                  <a:lnTo>
                    <a:pt x="370839" y="182880"/>
                  </a:lnTo>
                  <a:lnTo>
                    <a:pt x="364213" y="231483"/>
                  </a:lnTo>
                  <a:lnTo>
                    <a:pt x="345515" y="275166"/>
                  </a:lnTo>
                  <a:lnTo>
                    <a:pt x="316515" y="312181"/>
                  </a:lnTo>
                  <a:lnTo>
                    <a:pt x="278986" y="340783"/>
                  </a:lnTo>
                  <a:lnTo>
                    <a:pt x="234697" y="359224"/>
                  </a:lnTo>
                  <a:lnTo>
                    <a:pt x="185419" y="365759"/>
                  </a:lnTo>
                  <a:lnTo>
                    <a:pt x="136142" y="359224"/>
                  </a:lnTo>
                  <a:lnTo>
                    <a:pt x="91853" y="340783"/>
                  </a:lnTo>
                  <a:lnTo>
                    <a:pt x="54324" y="312181"/>
                  </a:lnTo>
                  <a:lnTo>
                    <a:pt x="25324" y="275166"/>
                  </a:lnTo>
                  <a:lnTo>
                    <a:pt x="6626" y="231483"/>
                  </a:lnTo>
                  <a:lnTo>
                    <a:pt x="0" y="1828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68010" y="6450583"/>
            <a:ext cx="19558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latin typeface="Calibri"/>
                <a:cs typeface="Calibri"/>
              </a:rPr>
              <a:t>PAH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-10" dirty="0">
                <a:latin typeface="Calibri"/>
                <a:cs typeface="Calibri"/>
              </a:rPr>
              <a:t>P</a:t>
            </a:r>
            <a:r>
              <a:rPr sz="550" spc="10" dirty="0">
                <a:latin typeface="Calibri"/>
                <a:cs typeface="Calibri"/>
              </a:rPr>
              <a:t>h</a:t>
            </a:r>
            <a:r>
              <a:rPr sz="550" spc="5" dirty="0">
                <a:latin typeface="Calibri"/>
                <a:cs typeface="Calibri"/>
              </a:rPr>
              <a:t>o</a:t>
            </a:r>
            <a:r>
              <a:rPr sz="550" spc="-10" dirty="0">
                <a:latin typeface="Calibri"/>
                <a:cs typeface="Calibri"/>
              </a:rPr>
              <a:t>t</a:t>
            </a:r>
            <a:r>
              <a:rPr sz="550" dirty="0">
                <a:latin typeface="Calibri"/>
                <a:cs typeface="Calibri"/>
              </a:rPr>
              <a:t>o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35960" y="6148578"/>
            <a:ext cx="308610" cy="316865"/>
            <a:chOff x="2735960" y="6148578"/>
            <a:chExt cx="308610" cy="316865"/>
          </a:xfrm>
        </p:grpSpPr>
        <p:sp>
          <p:nvSpPr>
            <p:cNvPr id="21" name="object 21"/>
            <p:cNvSpPr/>
            <p:nvPr/>
          </p:nvSpPr>
          <p:spPr>
            <a:xfrm>
              <a:off x="2745485" y="6158103"/>
              <a:ext cx="289560" cy="297815"/>
            </a:xfrm>
            <a:custGeom>
              <a:avLst/>
              <a:gdLst/>
              <a:ahLst/>
              <a:cxnLst/>
              <a:rect l="l" t="t" r="r" b="b"/>
              <a:pathLst>
                <a:path w="289560" h="297814">
                  <a:moveTo>
                    <a:pt x="191896" y="0"/>
                  </a:moveTo>
                  <a:lnTo>
                    <a:pt x="84327" y="128524"/>
                  </a:lnTo>
                  <a:lnTo>
                    <a:pt x="0" y="57912"/>
                  </a:lnTo>
                  <a:lnTo>
                    <a:pt x="25400" y="297815"/>
                  </a:lnTo>
                  <a:lnTo>
                    <a:pt x="265938" y="280543"/>
                  </a:lnTo>
                  <a:lnTo>
                    <a:pt x="181737" y="210058"/>
                  </a:lnTo>
                  <a:lnTo>
                    <a:pt x="289306" y="81534"/>
                  </a:lnTo>
                  <a:lnTo>
                    <a:pt x="1918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45485" y="6158103"/>
              <a:ext cx="289560" cy="297815"/>
            </a:xfrm>
            <a:custGeom>
              <a:avLst/>
              <a:gdLst/>
              <a:ahLst/>
              <a:cxnLst/>
              <a:rect l="l" t="t" r="r" b="b"/>
              <a:pathLst>
                <a:path w="289560" h="297814">
                  <a:moveTo>
                    <a:pt x="289306" y="81534"/>
                  </a:moveTo>
                  <a:lnTo>
                    <a:pt x="181737" y="210058"/>
                  </a:lnTo>
                  <a:lnTo>
                    <a:pt x="265938" y="280543"/>
                  </a:lnTo>
                  <a:lnTo>
                    <a:pt x="25400" y="297815"/>
                  </a:lnTo>
                  <a:lnTo>
                    <a:pt x="0" y="57912"/>
                  </a:lnTo>
                  <a:lnTo>
                    <a:pt x="84327" y="128524"/>
                  </a:lnTo>
                  <a:lnTo>
                    <a:pt x="191896" y="0"/>
                  </a:lnTo>
                  <a:lnTo>
                    <a:pt x="289306" y="8153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667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1012" y="1100137"/>
            <a:ext cx="2951480" cy="462280"/>
          </a:xfrm>
          <a:prstGeom prst="rect">
            <a:avLst/>
          </a:prstGeom>
          <a:ln w="12693">
            <a:solidFill>
              <a:srgbClr val="FFFFFF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720"/>
              </a:spcBef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Today’s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Facilitator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0525" y="5880107"/>
            <a:ext cx="1627505" cy="781050"/>
            <a:chOff x="390525" y="5880107"/>
            <a:chExt cx="1627505" cy="781050"/>
          </a:xfrm>
        </p:grpSpPr>
        <p:sp>
          <p:nvSpPr>
            <p:cNvPr id="5" name="object 5"/>
            <p:cNvSpPr/>
            <p:nvPr/>
          </p:nvSpPr>
          <p:spPr>
            <a:xfrm>
              <a:off x="457200" y="5894387"/>
              <a:ext cx="709295" cy="0"/>
            </a:xfrm>
            <a:custGeom>
              <a:avLst/>
              <a:gdLst/>
              <a:ahLst/>
              <a:cxnLst/>
              <a:rect l="l" t="t" r="r" b="b"/>
              <a:pathLst>
                <a:path w="709294">
                  <a:moveTo>
                    <a:pt x="0" y="0"/>
                  </a:moveTo>
                  <a:lnTo>
                    <a:pt x="709251" y="0"/>
                  </a:lnTo>
                </a:path>
              </a:pathLst>
            </a:custGeom>
            <a:ln w="28560">
              <a:solidFill>
                <a:srgbClr val="E69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" y="6335712"/>
              <a:ext cx="1627187" cy="3254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4500" y="5991859"/>
            <a:ext cx="1713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www.FacultyDiversity.org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2440" marR="239395" indent="-240029">
              <a:lnSpc>
                <a:spcPct val="99900"/>
              </a:lnSpc>
              <a:spcBef>
                <a:spcPts val="100"/>
              </a:spcBef>
              <a:buFont typeface="Wingdings"/>
              <a:buChar char=""/>
              <a:tabLst>
                <a:tab pos="4283710" algn="l"/>
              </a:tabLst>
            </a:pPr>
            <a:r>
              <a:rPr dirty="0"/>
              <a:t>The </a:t>
            </a:r>
            <a:r>
              <a:rPr b="1" dirty="0">
                <a:latin typeface="Arial"/>
                <a:cs typeface="Arial"/>
              </a:rPr>
              <a:t>National Center </a:t>
            </a:r>
            <a:r>
              <a:rPr b="1" spc="5" dirty="0">
                <a:latin typeface="Arial"/>
                <a:cs typeface="Arial"/>
              </a:rPr>
              <a:t>for 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Faculty Development </a:t>
            </a:r>
            <a:r>
              <a:rPr b="1" dirty="0">
                <a:latin typeface="Arial"/>
                <a:cs typeface="Arial"/>
              </a:rPr>
              <a:t>&amp; 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Diversity </a:t>
            </a:r>
            <a:r>
              <a:rPr dirty="0"/>
              <a:t>(NCFDD) is </a:t>
            </a:r>
            <a:r>
              <a:rPr spc="-5" dirty="0"/>
              <a:t>an </a:t>
            </a:r>
            <a:r>
              <a:rPr dirty="0"/>
              <a:t> </a:t>
            </a:r>
            <a:r>
              <a:rPr spc="-5" dirty="0"/>
              <a:t>independent professional </a:t>
            </a:r>
            <a:r>
              <a:rPr dirty="0"/>
              <a:t> </a:t>
            </a:r>
            <a:r>
              <a:rPr spc="-5" dirty="0"/>
              <a:t>development, training, and </a:t>
            </a:r>
            <a:r>
              <a:rPr dirty="0"/>
              <a:t> </a:t>
            </a:r>
            <a:r>
              <a:rPr spc="-5" dirty="0"/>
              <a:t>mentoring community of </a:t>
            </a:r>
            <a:r>
              <a:rPr dirty="0"/>
              <a:t> </a:t>
            </a:r>
            <a:r>
              <a:rPr spc="-25" dirty="0"/>
              <a:t>faculty, </a:t>
            </a:r>
            <a:r>
              <a:rPr spc="-5" dirty="0"/>
              <a:t>postdocs, </a:t>
            </a:r>
            <a:r>
              <a:rPr dirty="0"/>
              <a:t>&amp; </a:t>
            </a:r>
            <a:r>
              <a:rPr spc="-5" dirty="0"/>
              <a:t>graduate </a:t>
            </a:r>
            <a:r>
              <a:rPr spc="-545" dirty="0"/>
              <a:t> </a:t>
            </a:r>
            <a:r>
              <a:rPr spc="-5" dirty="0"/>
              <a:t>students from over </a:t>
            </a:r>
            <a:r>
              <a:rPr dirty="0"/>
              <a:t>500 </a:t>
            </a:r>
            <a:r>
              <a:rPr spc="5" dirty="0"/>
              <a:t> </a:t>
            </a:r>
            <a:r>
              <a:rPr spc="-5" dirty="0"/>
              <a:t>colleges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universities.</a:t>
            </a:r>
          </a:p>
          <a:p>
            <a:pPr marL="4282440" marR="5080" indent="-240029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283075" algn="l"/>
              </a:tabLst>
            </a:pPr>
            <a:r>
              <a:rPr dirty="0"/>
              <a:t>NCFDD is </a:t>
            </a:r>
            <a:r>
              <a:rPr spc="-5" dirty="0"/>
              <a:t>100% dedicated to </a:t>
            </a:r>
            <a:r>
              <a:rPr dirty="0"/>
              <a:t> </a:t>
            </a:r>
            <a:r>
              <a:rPr spc="-5" dirty="0"/>
              <a:t>helping academics thrive </a:t>
            </a:r>
            <a:r>
              <a:rPr dirty="0"/>
              <a:t>in </a:t>
            </a:r>
            <a:r>
              <a:rPr spc="-10" dirty="0"/>
              <a:t>the </a:t>
            </a:r>
            <a:r>
              <a:rPr spc="-545" dirty="0"/>
              <a:t> </a:t>
            </a:r>
            <a:r>
              <a:rPr spc="-20" dirty="0"/>
              <a:t>Academy.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08536" y="639571"/>
            <a:ext cx="3108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About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the</a:t>
            </a:r>
            <a:r>
              <a:rPr sz="3000" spc="-4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NCFDD</a:t>
            </a:r>
            <a:endParaRPr sz="300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91036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565" y="1785620"/>
            <a:ext cx="2737485" cy="34607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253365" indent="27305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rgbClr val="E69341"/>
                </a:solidFill>
                <a:latin typeface="Arial"/>
                <a:cs typeface="Arial"/>
              </a:rPr>
              <a:t>Our </a:t>
            </a:r>
            <a:r>
              <a:rPr sz="1800" b="1" spc="-5" dirty="0">
                <a:solidFill>
                  <a:srgbClr val="E69341"/>
                </a:solidFill>
                <a:latin typeface="Arial"/>
                <a:cs typeface="Arial"/>
              </a:rPr>
              <a:t>most </a:t>
            </a:r>
            <a:r>
              <a:rPr sz="1800" b="1" dirty="0">
                <a:solidFill>
                  <a:srgbClr val="E69341"/>
                </a:solidFill>
                <a:latin typeface="Arial"/>
                <a:cs typeface="Arial"/>
              </a:rPr>
              <a:t>popular </a:t>
            </a:r>
            <a:r>
              <a:rPr sz="1800" b="1" spc="5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69341"/>
                </a:solidFill>
                <a:latin typeface="Arial"/>
                <a:cs typeface="Arial"/>
              </a:rPr>
              <a:t>membership</a:t>
            </a:r>
            <a:r>
              <a:rPr sz="1800" b="1" spc="-85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69341"/>
                </a:solidFill>
                <a:latin typeface="Arial"/>
                <a:cs typeface="Arial"/>
              </a:rPr>
              <a:t>resource!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Arial"/>
              <a:cs typeface="Arial"/>
            </a:endParaRPr>
          </a:p>
          <a:p>
            <a:pPr marL="107314" marR="5080" indent="-63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Monday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Motivator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weekly email that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provides tips and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strategies to increase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productivity and work-life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balance by reinforcing the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skills </a:t>
            </a:r>
            <a:r>
              <a:rPr sz="1800" spc="-5" dirty="0">
                <a:latin typeface="Arial"/>
                <a:cs typeface="Arial"/>
              </a:rPr>
              <a:t>and strategies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presented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the Core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Curriculum.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7181" y="639571"/>
            <a:ext cx="5838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Resources: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The</a:t>
            </a:r>
            <a:r>
              <a:rPr sz="3000" spc="-1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Monday</a:t>
            </a:r>
            <a:r>
              <a:rPr sz="3000" spc="-1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Motivator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9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2423" y="1149095"/>
            <a:ext cx="5751576" cy="5507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Resources:</a:t>
            </a:r>
            <a:r>
              <a:rPr dirty="0"/>
              <a:t> </a:t>
            </a:r>
            <a:r>
              <a:rPr spc="-5" dirty="0"/>
              <a:t>Core</a:t>
            </a:r>
            <a:r>
              <a:rPr spc="10" dirty="0"/>
              <a:t> </a:t>
            </a:r>
            <a:r>
              <a:rPr spc="-5" dirty="0"/>
              <a:t>Curriculum</a:t>
            </a:r>
            <a:r>
              <a:rPr dirty="0"/>
              <a:t> </a:t>
            </a:r>
            <a:r>
              <a:rPr spc="-5" dirty="0"/>
              <a:t>Webinars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13253" y="1077387"/>
          <a:ext cx="4264660" cy="5192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522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95E93"/>
                    </a:solidFill>
                  </a:tcPr>
                </a:tc>
                <a:tc>
                  <a:txBody>
                    <a:bodyPr/>
                    <a:lstStyle/>
                    <a:p>
                      <a:pPr marL="118364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Curriculum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95E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Jan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Semester Needs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Plan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Feb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Align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Your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Priorities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March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Develop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Daily Writing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Practice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April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Mastering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Summer Needs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Plan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June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Moving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From Resistance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Writing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July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of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Saying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‘No’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2580">
                        <a:lnSpc>
                          <a:spcPts val="139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Cultivating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Mentors,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Sponsors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Collaborators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Overcoming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Perfectionism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Engage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Healthy Conflict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Nov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Strategies for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Dealing with Stress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and Rejection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12115" y="1105408"/>
            <a:ext cx="3540760" cy="11899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5080" indent="-342900">
              <a:lnSpc>
                <a:spcPct val="100699"/>
              </a:lnSpc>
              <a:spcBef>
                <a:spcPts val="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2E2E2E"/>
                </a:solidFill>
                <a:latin typeface="Arial"/>
                <a:cs typeface="Arial"/>
              </a:rPr>
              <a:t>Our Core Curriculum </a:t>
            </a:r>
            <a:r>
              <a:rPr sz="1900" spc="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E2E2E"/>
                </a:solidFill>
                <a:latin typeface="Arial"/>
                <a:cs typeface="Arial"/>
              </a:rPr>
              <a:t>webinars</a:t>
            </a:r>
            <a:r>
              <a:rPr sz="1900" spc="-2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E2E2E"/>
                </a:solidFill>
                <a:latin typeface="Arial"/>
                <a:cs typeface="Arial"/>
              </a:rPr>
              <a:t>teach</a:t>
            </a:r>
            <a:r>
              <a:rPr sz="1900" spc="-1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E2E2E"/>
                </a:solidFill>
                <a:latin typeface="Arial"/>
                <a:cs typeface="Arial"/>
              </a:rPr>
              <a:t>10</a:t>
            </a:r>
            <a:r>
              <a:rPr sz="1900" b="1" spc="-1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E2E2E"/>
                </a:solidFill>
                <a:latin typeface="Arial"/>
                <a:cs typeface="Arial"/>
              </a:rPr>
              <a:t>Key</a:t>
            </a:r>
            <a:r>
              <a:rPr sz="1900" b="1" spc="-1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2E2E2E"/>
                </a:solidFill>
                <a:latin typeface="Arial"/>
                <a:cs typeface="Arial"/>
              </a:rPr>
              <a:t>Skills </a:t>
            </a:r>
            <a:r>
              <a:rPr sz="1900" b="1" spc="-51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E2E2E"/>
                </a:solidFill>
                <a:latin typeface="Arial"/>
                <a:cs typeface="Arial"/>
              </a:rPr>
              <a:t>for thriving in academic </a:t>
            </a:r>
            <a:r>
              <a:rPr sz="1900" spc="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E2E2E"/>
                </a:solidFill>
                <a:latin typeface="Arial"/>
                <a:cs typeface="Arial"/>
              </a:rPr>
              <a:t>positions.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72" y="2614078"/>
            <a:ext cx="3606799" cy="3507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938" y="1543811"/>
            <a:ext cx="6527165" cy="405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5675" marR="232410" indent="-22136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NCFDD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also hosts Guest Expert 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Webinars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varied </a:t>
            </a:r>
            <a:r>
              <a:rPr sz="2000" b="1" spc="-545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topics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such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Arial"/>
              <a:cs typeface="Arial"/>
            </a:endParaRPr>
          </a:p>
          <a:p>
            <a:pPr marL="441325" marR="5080" indent="-285750">
              <a:lnSpc>
                <a:spcPct val="153300"/>
              </a:lnSpc>
              <a:buClr>
                <a:srgbClr val="2E2E2E"/>
              </a:buClr>
              <a:buFont typeface="Wingdings"/>
              <a:buChar char=""/>
              <a:tabLst>
                <a:tab pos="441959" algn="l"/>
              </a:tabLst>
            </a:pPr>
            <a:r>
              <a:rPr sz="1800" spc="-5" dirty="0">
                <a:latin typeface="Arial"/>
                <a:cs typeface="Arial"/>
              </a:rPr>
              <a:t>Developin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Anti-Oppressive </a:t>
            </a:r>
            <a:r>
              <a:rPr sz="1800" spc="-5" dirty="0">
                <a:latin typeface="Arial"/>
                <a:cs typeface="Arial"/>
              </a:rPr>
              <a:t>Communities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Supporting Black  Students</a:t>
            </a:r>
            <a:r>
              <a:rPr sz="1800" spc="-5" dirty="0">
                <a:latin typeface="Arial"/>
                <a:cs typeface="Arial"/>
              </a:rPr>
              <a:t> 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Mentees</a:t>
            </a:r>
            <a:endParaRPr sz="1800">
              <a:latin typeface="Arial"/>
              <a:cs typeface="Arial"/>
            </a:endParaRPr>
          </a:p>
          <a:p>
            <a:pPr marL="441325" marR="20955" indent="-285750">
              <a:lnSpc>
                <a:spcPct val="147800"/>
              </a:lnSpc>
              <a:spcBef>
                <a:spcPts val="505"/>
              </a:spcBef>
              <a:buClr>
                <a:srgbClr val="2E2E2E"/>
              </a:buClr>
              <a:buFont typeface="Wingdings"/>
              <a:buChar char=""/>
              <a:tabLst>
                <a:tab pos="441959" algn="l"/>
              </a:tabLst>
            </a:pPr>
            <a:r>
              <a:rPr sz="1800" spc="-5" dirty="0">
                <a:latin typeface="Arial"/>
                <a:cs typeface="Arial"/>
              </a:rPr>
              <a:t>Resting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Rise: Reduce </a:t>
            </a:r>
            <a:r>
              <a:rPr sz="1800" dirty="0">
                <a:latin typeface="Arial"/>
                <a:cs typeface="Arial"/>
              </a:rPr>
              <a:t>Burn Out, Find </a:t>
            </a:r>
            <a:r>
              <a:rPr sz="1800" spc="-45" dirty="0">
                <a:latin typeface="Arial"/>
                <a:cs typeface="Arial"/>
              </a:rPr>
              <a:t>Your </a:t>
            </a:r>
            <a:r>
              <a:rPr sz="1800" dirty="0">
                <a:latin typeface="Arial"/>
                <a:cs typeface="Arial"/>
              </a:rPr>
              <a:t>Joy for </a:t>
            </a:r>
            <a:r>
              <a:rPr sz="1800" spc="-5" dirty="0">
                <a:latin typeface="Arial"/>
                <a:cs typeface="Arial"/>
              </a:rPr>
              <a:t>Writing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Life, 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Create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Just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Academia</a:t>
            </a:r>
            <a:endParaRPr sz="1800">
              <a:latin typeface="Arial"/>
              <a:cs typeface="Arial"/>
            </a:endParaRPr>
          </a:p>
          <a:p>
            <a:pPr marL="441325" indent="-286385">
              <a:lnSpc>
                <a:spcPct val="100000"/>
              </a:lnSpc>
              <a:spcBef>
                <a:spcPts val="1560"/>
              </a:spcBef>
              <a:buClr>
                <a:srgbClr val="2E2E2E"/>
              </a:buClr>
              <a:buFont typeface="Wingdings"/>
              <a:buChar char=""/>
              <a:tabLst>
                <a:tab pos="441959" algn="l"/>
              </a:tabLst>
            </a:pPr>
            <a:r>
              <a:rPr sz="1800" dirty="0">
                <a:latin typeface="Arial"/>
                <a:cs typeface="Arial"/>
              </a:rPr>
              <a:t>Moving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Professor</a:t>
            </a:r>
            <a:endParaRPr sz="1800">
              <a:latin typeface="Arial"/>
              <a:cs typeface="Arial"/>
            </a:endParaRPr>
          </a:p>
          <a:p>
            <a:pPr marL="441325" marR="326390" indent="-285750">
              <a:lnSpc>
                <a:spcPct val="152300"/>
              </a:lnSpc>
              <a:spcBef>
                <a:spcPts val="310"/>
              </a:spcBef>
              <a:buClr>
                <a:srgbClr val="2E2E2E"/>
              </a:buClr>
              <a:buFont typeface="Wingdings"/>
              <a:buChar char=""/>
              <a:tabLst>
                <a:tab pos="441959" algn="l"/>
              </a:tabLst>
            </a:pPr>
            <a:r>
              <a:rPr sz="1800" spc="-5" dirty="0">
                <a:latin typeface="Arial"/>
                <a:cs typeface="Arial"/>
              </a:rPr>
              <a:t>Writing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Broader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Audience: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Convey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Complex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Ideas</a:t>
            </a:r>
            <a:r>
              <a:rPr sz="1800" spc="-5" dirty="0">
                <a:latin typeface="Arial"/>
                <a:cs typeface="Arial"/>
              </a:rPr>
              <a:t> in </a:t>
            </a:r>
            <a:r>
              <a:rPr sz="1800" spc="-20" dirty="0">
                <a:latin typeface="Arial"/>
                <a:cs typeface="Arial"/>
              </a:rPr>
              <a:t>Clear,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Accessible Prose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4481" y="639571"/>
            <a:ext cx="5861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Resources: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Guest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Expert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Webinars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239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027" y="1543811"/>
            <a:ext cx="7259955" cy="3818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69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Membership also includes 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Multi-Week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Courses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–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webinar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series’</a:t>
            </a:r>
            <a:r>
              <a:rPr sz="2000" b="1" spc="-125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that run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over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 the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course </a:t>
            </a: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of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 3-4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weeks.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Example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titles </a:t>
            </a:r>
            <a:r>
              <a:rPr sz="2000" b="1" spc="-54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Arial"/>
              <a:cs typeface="Arial"/>
            </a:endParaRPr>
          </a:p>
          <a:p>
            <a:pPr marL="592455" indent="-286385">
              <a:lnSpc>
                <a:spcPct val="100000"/>
              </a:lnSpc>
              <a:buFont typeface="Wingdings"/>
              <a:buChar char=""/>
              <a:tabLst>
                <a:tab pos="593090" algn="l"/>
              </a:tabLst>
            </a:pPr>
            <a:r>
              <a:rPr sz="1800" spc="-5" dirty="0">
                <a:solidFill>
                  <a:srgbClr val="2E2E2E"/>
                </a:solidFill>
                <a:latin typeface="Arial"/>
                <a:cs typeface="Arial"/>
              </a:rPr>
              <a:t>From </a:t>
            </a:r>
            <a:r>
              <a:rPr sz="1800" dirty="0">
                <a:solidFill>
                  <a:srgbClr val="2E2E2E"/>
                </a:solidFill>
                <a:latin typeface="Arial"/>
                <a:cs typeface="Arial"/>
              </a:rPr>
              <a:t>Project to</a:t>
            </a:r>
            <a:r>
              <a:rPr sz="1800" spc="-5" dirty="0">
                <a:solidFill>
                  <a:srgbClr val="2E2E2E"/>
                </a:solidFill>
                <a:latin typeface="Arial"/>
                <a:cs typeface="Arial"/>
              </a:rPr>
              <a:t> Publication—the</a:t>
            </a:r>
            <a:r>
              <a:rPr sz="1800" spc="-10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E2E2E"/>
                </a:solidFill>
                <a:latin typeface="Arial"/>
                <a:cs typeface="Arial"/>
              </a:rPr>
              <a:t>Art </a:t>
            </a:r>
            <a:r>
              <a:rPr sz="1800" spc="-5" dirty="0">
                <a:solidFill>
                  <a:srgbClr val="2E2E2E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E2E2E"/>
                </a:solidFill>
                <a:latin typeface="Arial"/>
                <a:cs typeface="Arial"/>
              </a:rPr>
              <a:t>Manuscript </a:t>
            </a:r>
            <a:r>
              <a:rPr sz="1800" spc="-5" dirty="0">
                <a:solidFill>
                  <a:srgbClr val="2E2E2E"/>
                </a:solidFill>
                <a:latin typeface="Arial"/>
                <a:cs typeface="Arial"/>
              </a:rPr>
              <a:t>Revision</a:t>
            </a:r>
            <a:endParaRPr sz="1800">
              <a:latin typeface="Arial"/>
              <a:cs typeface="Arial"/>
            </a:endParaRPr>
          </a:p>
          <a:p>
            <a:pPr marL="592455" marR="864235" indent="-285750">
              <a:lnSpc>
                <a:spcPts val="2090"/>
              </a:lnSpc>
              <a:spcBef>
                <a:spcPts val="1185"/>
              </a:spcBef>
              <a:buClr>
                <a:srgbClr val="2E2E2E"/>
              </a:buClr>
              <a:buFont typeface="Wingdings"/>
              <a:buChar char=""/>
              <a:tabLst>
                <a:tab pos="593090" algn="l"/>
              </a:tabLst>
            </a:pPr>
            <a:r>
              <a:rPr sz="1800" spc="-5" dirty="0">
                <a:latin typeface="Arial"/>
                <a:cs typeface="Arial"/>
              </a:rPr>
              <a:t>Writing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Write </a:t>
            </a:r>
            <a:r>
              <a:rPr sz="1800" dirty="0">
                <a:latin typeface="Arial"/>
                <a:cs typeface="Arial"/>
              </a:rPr>
              <a:t>Papers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Proposals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 Get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Funded</a:t>
            </a:r>
            <a:endParaRPr sz="1800">
              <a:latin typeface="Arial"/>
              <a:cs typeface="Arial"/>
            </a:endParaRPr>
          </a:p>
          <a:p>
            <a:pPr marL="592455" indent="-286385">
              <a:lnSpc>
                <a:spcPct val="100000"/>
              </a:lnSpc>
              <a:spcBef>
                <a:spcPts val="994"/>
              </a:spcBef>
              <a:buClr>
                <a:srgbClr val="2E2E2E"/>
              </a:buClr>
              <a:buFont typeface="Wingdings"/>
              <a:buChar char=""/>
              <a:tabLst>
                <a:tab pos="593090" algn="l"/>
              </a:tabLst>
            </a:pPr>
            <a:r>
              <a:rPr sz="1800" spc="-5" dirty="0">
                <a:latin typeface="Arial"/>
                <a:cs typeface="Arial"/>
              </a:rPr>
              <a:t>How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Craft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Submit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Winning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Book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Proposal</a:t>
            </a:r>
            <a:r>
              <a:rPr sz="1800" spc="-5" dirty="0">
                <a:latin typeface="Arial"/>
                <a:cs typeface="Arial"/>
              </a:rPr>
              <a:t> 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 marL="592455" marR="63500" indent="-285750">
              <a:lnSpc>
                <a:spcPct val="102200"/>
              </a:lnSpc>
              <a:spcBef>
                <a:spcPts val="985"/>
              </a:spcBef>
              <a:buClr>
                <a:srgbClr val="2E2E2E"/>
              </a:buClr>
              <a:buFont typeface="Wingdings"/>
              <a:buChar char=""/>
              <a:tabLst>
                <a:tab pos="593090" algn="l"/>
              </a:tabLst>
            </a:pPr>
            <a:r>
              <a:rPr sz="1800" dirty="0">
                <a:latin typeface="Arial"/>
                <a:cs typeface="Arial"/>
              </a:rPr>
              <a:t>Building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Publishing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Pipeline: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Concrete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Increasing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Your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Writing</a:t>
            </a:r>
            <a:r>
              <a:rPr sz="1800" dirty="0">
                <a:latin typeface="Arial"/>
                <a:cs typeface="Arial"/>
              </a:rPr>
              <a:t> Productivity</a:t>
            </a:r>
            <a:endParaRPr sz="1800">
              <a:latin typeface="Arial"/>
              <a:cs typeface="Arial"/>
            </a:endParaRPr>
          </a:p>
          <a:p>
            <a:pPr marL="592455" indent="-286385">
              <a:lnSpc>
                <a:spcPct val="100000"/>
              </a:lnSpc>
              <a:spcBef>
                <a:spcPts val="1030"/>
              </a:spcBef>
              <a:buClr>
                <a:srgbClr val="2E2E2E"/>
              </a:buClr>
              <a:buFont typeface="Wingdings"/>
              <a:buChar char=""/>
              <a:tabLst>
                <a:tab pos="593090" algn="l"/>
              </a:tabLst>
            </a:pPr>
            <a:r>
              <a:rPr sz="1800" spc="-5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Write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NIH Grant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7050" y="639571"/>
            <a:ext cx="5396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Resources:</a:t>
            </a:r>
            <a:r>
              <a:rPr sz="3000" spc="-2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Multi-Week</a:t>
            </a:r>
            <a:r>
              <a:rPr sz="3000" spc="-2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Courses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239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48611"/>
            <a:ext cx="3642360" cy="381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9079" indent="-342900" algn="just">
              <a:lnSpc>
                <a:spcPct val="100000"/>
              </a:lnSpc>
              <a:spcBef>
                <a:spcPts val="100"/>
              </a:spcBef>
              <a:buClr>
                <a:srgbClr val="2E2E2E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Every </a:t>
            </a:r>
            <a:r>
              <a:rPr sz="2000" spc="-20" dirty="0">
                <a:latin typeface="Arial"/>
                <a:cs typeface="Arial"/>
              </a:rPr>
              <a:t>semester, </a:t>
            </a:r>
            <a:r>
              <a:rPr sz="2000" spc="-5" dirty="0">
                <a:latin typeface="Arial"/>
                <a:cs typeface="Arial"/>
              </a:rPr>
              <a:t>members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are invited to </a:t>
            </a:r>
            <a:r>
              <a:rPr sz="2000" dirty="0">
                <a:latin typeface="Arial"/>
                <a:cs typeface="Arial"/>
              </a:rPr>
              <a:t>join a </a:t>
            </a:r>
            <a:r>
              <a:rPr sz="2000" spc="-5" dirty="0">
                <a:latin typeface="Arial"/>
                <a:cs typeface="Arial"/>
              </a:rPr>
              <a:t>14-Day </a:t>
            </a:r>
            <a:r>
              <a:rPr sz="2000" spc="-5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Writing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Challenge.</a:t>
            </a:r>
            <a:endParaRPr sz="2000">
              <a:latin typeface="Arial"/>
              <a:cs typeface="Arial"/>
            </a:endParaRPr>
          </a:p>
          <a:p>
            <a:pPr marL="355600" marR="31750" indent="-342900">
              <a:lnSpc>
                <a:spcPct val="100000"/>
              </a:lnSpc>
              <a:spcBef>
                <a:spcPts val="505"/>
              </a:spcBef>
              <a:buClr>
                <a:srgbClr val="2E2E2E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It’s </a:t>
            </a:r>
            <a:r>
              <a:rPr sz="2000" spc="-5" dirty="0">
                <a:latin typeface="Arial"/>
                <a:cs typeface="Arial"/>
              </a:rPr>
              <a:t>an opportunity to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experiment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daily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writing,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online </a:t>
            </a:r>
            <a:r>
              <a:rPr sz="2000" spc="-20" dirty="0">
                <a:latin typeface="Arial"/>
                <a:cs typeface="Arial"/>
              </a:rPr>
              <a:t>community,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supportive accountability on </a:t>
            </a:r>
            <a:r>
              <a:rPr sz="2000" dirty="0">
                <a:latin typeface="Arial"/>
                <a:cs typeface="Arial"/>
              </a:rPr>
              <a:t> 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WriteNow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platform.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00"/>
              </a:spcBef>
              <a:buClr>
                <a:srgbClr val="2E2E2E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Participants </a:t>
            </a:r>
            <a:r>
              <a:rPr sz="2000" dirty="0">
                <a:latin typeface="Arial"/>
                <a:cs typeface="Arial"/>
              </a:rPr>
              <a:t>can also look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forward to </a:t>
            </a:r>
            <a:r>
              <a:rPr sz="2000" dirty="0">
                <a:latin typeface="Arial"/>
                <a:cs typeface="Arial"/>
              </a:rPr>
              <a:t>a daily </a:t>
            </a:r>
            <a:r>
              <a:rPr sz="2000" spc="-5" dirty="0">
                <a:latin typeface="Arial"/>
                <a:cs typeface="Arial"/>
              </a:rPr>
              <a:t>dose of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encouragement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inbox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NCFDD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Team.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0168" y="639571"/>
            <a:ext cx="6292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Resources: 14-Day Writing</a:t>
            </a:r>
            <a:r>
              <a:rPr sz="3000" spc="-1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Challenge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2937" y="2057400"/>
            <a:ext cx="4183062" cy="38671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239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056" y="639571"/>
            <a:ext cx="4788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Additional</a:t>
            </a:r>
            <a:r>
              <a:rPr sz="3000" spc="-1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Member</a:t>
            </a:r>
            <a:r>
              <a:rPr sz="3000" spc="-2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Benefits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4953000"/>
            <a:ext cx="1143000" cy="1142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4953000"/>
            <a:ext cx="1143000" cy="1142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4953000"/>
            <a:ext cx="1143000" cy="1142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0" y="4953000"/>
            <a:ext cx="1143000" cy="1142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3200" y="4953000"/>
            <a:ext cx="1143000" cy="1142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62400" y="4953000"/>
            <a:ext cx="1143000" cy="11429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0" y="4953000"/>
            <a:ext cx="1143000" cy="1142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5940" y="1543811"/>
            <a:ext cx="768794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52755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Access </a:t>
            </a:r>
            <a:r>
              <a:rPr sz="2000" spc="-5" dirty="0">
                <a:latin typeface="Arial"/>
                <a:cs typeface="Arial"/>
              </a:rPr>
              <a:t>to our </a:t>
            </a:r>
            <a:r>
              <a:rPr sz="2000" b="1" spc="-5" dirty="0">
                <a:latin typeface="Arial"/>
                <a:cs typeface="Arial"/>
              </a:rPr>
              <a:t>Discussion </a:t>
            </a:r>
            <a:r>
              <a:rPr sz="2000" b="1" dirty="0">
                <a:latin typeface="Arial"/>
                <a:cs typeface="Arial"/>
              </a:rPr>
              <a:t>Forums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including monthly writing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challenges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Dissertation Success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Program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advanced graduate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Monthly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“</a:t>
            </a:r>
            <a:r>
              <a:rPr sz="2000" b="1" spc="-5" dirty="0">
                <a:latin typeface="Arial"/>
                <a:cs typeface="Arial"/>
              </a:rPr>
              <a:t>accountability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buddy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matches</a:t>
            </a:r>
            <a:endParaRPr sz="2000">
              <a:latin typeface="Arial"/>
              <a:cs typeface="Arial"/>
            </a:endParaRPr>
          </a:p>
          <a:p>
            <a:pPr marL="355600" marR="272415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Access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 our continuously growing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Webinar </a:t>
            </a:r>
            <a:r>
              <a:rPr sz="2000" b="1" spc="-5" dirty="0">
                <a:latin typeface="Arial"/>
                <a:cs typeface="Arial"/>
              </a:rPr>
              <a:t>Library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including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hundreds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hours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professional development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  <a:p>
            <a:pPr marL="355600" marR="7715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Arial"/>
                <a:cs typeface="Arial"/>
              </a:rPr>
              <a:t>Priority Registration </a:t>
            </a:r>
            <a:r>
              <a:rPr sz="2000" spc="-5" dirty="0">
                <a:latin typeface="Arial"/>
                <a:cs typeface="Arial"/>
              </a:rPr>
              <a:t>for the Faculty Success Program for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sponsoring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offices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9" cy="239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91411"/>
            <a:ext cx="7712709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194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69341"/>
                </a:solidFill>
                <a:latin typeface="Arial"/>
                <a:cs typeface="Arial"/>
              </a:rPr>
              <a:t>NCFDD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Campus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Workshop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topics</a:t>
            </a:r>
            <a:r>
              <a:rPr sz="2000" b="1" spc="-10" dirty="0">
                <a:solidFill>
                  <a:srgbClr val="E693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69341"/>
                </a:solidFill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297815" marR="385445" indent="-285750">
              <a:lnSpc>
                <a:spcPct val="101099"/>
              </a:lnSpc>
              <a:buClr>
                <a:srgbClr val="2E2E2E"/>
              </a:buClr>
              <a:buFont typeface="Wingdings"/>
              <a:buChar char=""/>
              <a:tabLst>
                <a:tab pos="298450" algn="l"/>
              </a:tabLst>
            </a:pPr>
            <a:r>
              <a:rPr sz="1900" b="1" spc="-25" dirty="0">
                <a:latin typeface="Arial"/>
                <a:cs typeface="Arial"/>
              </a:rPr>
              <a:t>Tenure</a:t>
            </a:r>
            <a:r>
              <a:rPr sz="1900" b="1" dirty="0">
                <a:latin typeface="Arial"/>
                <a:cs typeface="Arial"/>
              </a:rPr>
              <a:t> &amp; </a:t>
            </a:r>
            <a:r>
              <a:rPr sz="1900" b="1" spc="-15" dirty="0">
                <a:latin typeface="Arial"/>
                <a:cs typeface="Arial"/>
              </a:rPr>
              <a:t>Time</a:t>
            </a:r>
            <a:r>
              <a:rPr sz="1900" b="1" dirty="0">
                <a:latin typeface="Arial"/>
                <a:cs typeface="Arial"/>
              </a:rPr>
              <a:t> Management: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How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dirty="0">
                <a:latin typeface="Arial"/>
                <a:cs typeface="Arial"/>
              </a:rPr>
              <a:t> Manage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Your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Time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So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You </a:t>
            </a:r>
            <a:r>
              <a:rPr sz="1900" spc="-50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Can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Publish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Prolifically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and</a:t>
            </a:r>
            <a:r>
              <a:rPr sz="1900" i="1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Have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 Life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beyond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Ivory</a:t>
            </a:r>
            <a:r>
              <a:rPr sz="1900" spc="-40" dirty="0">
                <a:latin typeface="Arial"/>
                <a:cs typeface="Arial"/>
              </a:rPr>
              <a:t> Tower</a:t>
            </a:r>
            <a:endParaRPr sz="1900">
              <a:latin typeface="Arial"/>
              <a:cs typeface="Arial"/>
            </a:endParaRPr>
          </a:p>
          <a:p>
            <a:pPr marL="297815" marR="467359" indent="-285750">
              <a:lnSpc>
                <a:spcPct val="101099"/>
              </a:lnSpc>
              <a:spcBef>
                <a:spcPts val="985"/>
              </a:spcBef>
              <a:buClr>
                <a:srgbClr val="2E2E2E"/>
              </a:buClr>
              <a:buFont typeface="Wingdings"/>
              <a:buChar char=""/>
              <a:tabLst>
                <a:tab pos="298450" algn="l"/>
              </a:tabLst>
            </a:pPr>
            <a:r>
              <a:rPr sz="1900" b="1" spc="-10" dirty="0">
                <a:latin typeface="Arial"/>
                <a:cs typeface="Arial"/>
              </a:rPr>
              <a:t>Writing, </a:t>
            </a:r>
            <a:r>
              <a:rPr sz="1900" b="1" spc="-5" dirty="0">
                <a:latin typeface="Arial"/>
                <a:cs typeface="Arial"/>
              </a:rPr>
              <a:t>Procrastination, </a:t>
            </a:r>
            <a:r>
              <a:rPr sz="1900" b="1" dirty="0">
                <a:latin typeface="Arial"/>
                <a:cs typeface="Arial"/>
              </a:rPr>
              <a:t>and Resistance: </a:t>
            </a:r>
            <a:r>
              <a:rPr sz="1900" dirty="0">
                <a:latin typeface="Arial"/>
                <a:cs typeface="Arial"/>
              </a:rPr>
              <a:t>How </a:t>
            </a:r>
            <a:r>
              <a:rPr sz="1900" spc="-5" dirty="0">
                <a:latin typeface="Arial"/>
                <a:cs typeface="Arial"/>
              </a:rPr>
              <a:t>to </a:t>
            </a:r>
            <a:r>
              <a:rPr sz="1900" dirty="0">
                <a:latin typeface="Arial"/>
                <a:cs typeface="Arial"/>
              </a:rPr>
              <a:t>Identify </a:t>
            </a:r>
            <a:r>
              <a:rPr sz="1900" spc="-45" dirty="0">
                <a:latin typeface="Arial"/>
                <a:cs typeface="Arial"/>
              </a:rPr>
              <a:t>Your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Writing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Blocks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 Move through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Them</a:t>
            </a:r>
            <a:endParaRPr sz="1900">
              <a:latin typeface="Arial"/>
              <a:cs typeface="Arial"/>
            </a:endParaRPr>
          </a:p>
          <a:p>
            <a:pPr marL="297815" indent="-285750">
              <a:lnSpc>
                <a:spcPts val="2245"/>
              </a:lnSpc>
              <a:spcBef>
                <a:spcPts val="1130"/>
              </a:spcBef>
              <a:buClr>
                <a:srgbClr val="2E2E2E"/>
              </a:buClr>
              <a:buFont typeface="Wingdings"/>
              <a:buChar char=""/>
              <a:tabLst>
                <a:tab pos="298450" algn="l"/>
              </a:tabLst>
            </a:pPr>
            <a:r>
              <a:rPr sz="1900" b="1" spc="-5" dirty="0">
                <a:latin typeface="Arial"/>
                <a:cs typeface="Arial"/>
              </a:rPr>
              <a:t>Solo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Success: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How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Thrive in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Academy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When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You're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 Only</a:t>
            </a:r>
            <a:endParaRPr sz="1900">
              <a:latin typeface="Arial"/>
              <a:cs typeface="Arial"/>
            </a:endParaRPr>
          </a:p>
          <a:p>
            <a:pPr marL="298450">
              <a:lnSpc>
                <a:spcPts val="2245"/>
              </a:lnSpc>
              <a:tabLst>
                <a:tab pos="1647189" algn="l"/>
              </a:tabLst>
            </a:pPr>
            <a:r>
              <a:rPr sz="19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Your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Department</a:t>
            </a:r>
            <a:endParaRPr sz="1900">
              <a:latin typeface="Arial"/>
              <a:cs typeface="Arial"/>
            </a:endParaRPr>
          </a:p>
          <a:p>
            <a:pPr marL="298450" marR="702310" indent="-285750">
              <a:lnSpc>
                <a:spcPts val="2210"/>
              </a:lnSpc>
              <a:spcBef>
                <a:spcPts val="1235"/>
              </a:spcBef>
              <a:buClr>
                <a:srgbClr val="2E2E2E"/>
              </a:buClr>
              <a:buFont typeface="Wingdings"/>
              <a:buChar char=""/>
              <a:tabLst>
                <a:tab pos="298450" algn="l"/>
              </a:tabLst>
            </a:pPr>
            <a:r>
              <a:rPr sz="1900" b="1" spc="-10" dirty="0">
                <a:latin typeface="Arial"/>
                <a:cs typeface="Arial"/>
              </a:rPr>
              <a:t>Writing </a:t>
            </a:r>
            <a:r>
              <a:rPr sz="1900" b="1" spc="-40" dirty="0">
                <a:latin typeface="Arial"/>
                <a:cs typeface="Arial"/>
              </a:rPr>
              <a:t>Your </a:t>
            </a:r>
            <a:r>
              <a:rPr sz="1900" b="1" dirty="0">
                <a:latin typeface="Arial"/>
                <a:cs typeface="Arial"/>
              </a:rPr>
              <a:t>Next Chapter: </a:t>
            </a:r>
            <a:r>
              <a:rPr sz="1900" dirty="0">
                <a:latin typeface="Arial"/>
                <a:cs typeface="Arial"/>
              </a:rPr>
              <a:t>How </a:t>
            </a:r>
            <a:r>
              <a:rPr sz="1900" spc="-5" dirty="0">
                <a:latin typeface="Arial"/>
                <a:cs typeface="Arial"/>
              </a:rPr>
              <a:t>to </a:t>
            </a:r>
            <a:r>
              <a:rPr sz="1900" dirty="0">
                <a:latin typeface="Arial"/>
                <a:cs typeface="Arial"/>
              </a:rPr>
              <a:t>Find </a:t>
            </a:r>
            <a:r>
              <a:rPr sz="1900" spc="-45" dirty="0">
                <a:latin typeface="Arial"/>
                <a:cs typeface="Arial"/>
              </a:rPr>
              <a:t>Your </a:t>
            </a:r>
            <a:r>
              <a:rPr sz="1900" dirty="0">
                <a:latin typeface="Arial"/>
                <a:cs typeface="Arial"/>
              </a:rPr>
              <a:t>Mojo and Move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Forward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Mid-Career</a:t>
            </a:r>
            <a:endParaRPr sz="1900">
              <a:latin typeface="Arial"/>
              <a:cs typeface="Arial"/>
            </a:endParaRPr>
          </a:p>
          <a:p>
            <a:pPr marL="298450" marR="431800" indent="-286385">
              <a:lnSpc>
                <a:spcPct val="100000"/>
              </a:lnSpc>
              <a:spcBef>
                <a:spcPts val="1065"/>
              </a:spcBef>
              <a:buClr>
                <a:srgbClr val="2E2E2E"/>
              </a:buClr>
              <a:buFont typeface="Wingdings"/>
              <a:buChar char=""/>
              <a:tabLst>
                <a:tab pos="298450" algn="l"/>
              </a:tabLst>
            </a:pPr>
            <a:r>
              <a:rPr sz="1900" b="1" dirty="0">
                <a:latin typeface="Arial"/>
                <a:cs typeface="Arial"/>
              </a:rPr>
              <a:t>Re-Thinking Mentoring: </a:t>
            </a:r>
            <a:r>
              <a:rPr sz="1900" dirty="0">
                <a:latin typeface="Arial"/>
                <a:cs typeface="Arial"/>
              </a:rPr>
              <a:t>How </a:t>
            </a:r>
            <a:r>
              <a:rPr sz="1900" spc="-5" dirty="0">
                <a:latin typeface="Arial"/>
                <a:cs typeface="Arial"/>
              </a:rPr>
              <a:t>to </a:t>
            </a:r>
            <a:r>
              <a:rPr sz="1900" dirty="0">
                <a:latin typeface="Arial"/>
                <a:cs typeface="Arial"/>
              </a:rPr>
              <a:t>Build Communities of Inclusion,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Support,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Accountability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9725" y="639571"/>
            <a:ext cx="5771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</a:rPr>
              <a:t>Virtual</a:t>
            </a:r>
            <a:r>
              <a:rPr sz="3000" spc="-1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or</a:t>
            </a:r>
            <a:r>
              <a:rPr sz="3000" spc="-1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On-Campus</a:t>
            </a:r>
            <a:r>
              <a:rPr sz="3000" spc="-1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Workshops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239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655</Words>
  <Application>Microsoft Office PowerPoint</Application>
  <PresentationFormat>Custom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Wingdings</vt:lpstr>
      <vt:lpstr>Office Theme</vt:lpstr>
      <vt:lpstr>Overview of NCFDD  Institutional Membership</vt:lpstr>
      <vt:lpstr>About the NCFDD</vt:lpstr>
      <vt:lpstr>Resources: The Monday Motivator</vt:lpstr>
      <vt:lpstr>Resources: Core Curriculum Webinars</vt:lpstr>
      <vt:lpstr>Resources: Guest Expert Webinars</vt:lpstr>
      <vt:lpstr>Resources: Multi-Week Courses</vt:lpstr>
      <vt:lpstr>Resources: 14-Day Writing Challenge</vt:lpstr>
      <vt:lpstr>Additional Member Benefits</vt:lpstr>
      <vt:lpstr>Virtual or On-Campus Workshops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NCFDD  Institutional Membership</dc:title>
  <dc:creator>Kerry Ann Rockquemore</dc:creator>
  <cp:lastModifiedBy>Van Wyk,Remy</cp:lastModifiedBy>
  <cp:revision>1</cp:revision>
  <dcterms:created xsi:type="dcterms:W3CDTF">2021-03-19T13:22:25Z</dcterms:created>
  <dcterms:modified xsi:type="dcterms:W3CDTF">2022-01-20T21:25:50Z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2021-03-19T00:00:00Z</vt:filetime>
  </property>
</Properties>
</file>